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312C60-FDFC-4358-8854-06A0A9E15701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DA317E-FA0E-4A26-A3C4-C1D4375CE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081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985001-A2AB-4B36-90CF-46813A8C8410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861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86319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BE6FDA-91ED-4D29-B735-0D3772C6B56C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8704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44390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4D211F-FDC5-4F30-8C49-F3E0D89A5AAF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8909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65178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38E05B-E5FC-4FBF-BBAF-A5FC79C4DCF6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9113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22908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9DC611-4237-4E5E-8301-8C84E2DB9888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9318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38199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64B329-EB4C-4132-94A5-B44182C3A5DA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9523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4247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4F3E26-1C68-4B2C-B56E-0D443F7151D5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9728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96398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4F139E-3A31-4EEB-8124-AE0C5232F9FC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9933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90942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411A8B-FB52-4F6D-9FEA-874AFF476DE4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013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14460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9C41F1-D15E-4816-8B0E-9D6E6873EAA9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0342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55120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D6849E-97C4-4338-882B-56858BFCCAB2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0547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3638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C09310-9727-4094-9183-F1864B0A2D23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7065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74206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54EBB-1750-42F3-9AA7-7F504E934C90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10752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37492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B4B68C-EC15-4167-813B-F91902665EC4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0957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868807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45819C-B3C1-44F7-B1AD-1130880FA72D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11161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15695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AD0FA6-81D1-4E78-85D7-65CB1B9F1BC9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11366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29653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6242D1-BD2C-47D3-B030-309B82BC41D3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11571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780197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6BD67E-01A4-402A-B3E8-AC399705924B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11776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102025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8528CA-F764-429C-9350-D1475C61B778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11981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94957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D56A3A-16E7-4AEA-9265-5329AE8768D8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476906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F8C19F-33B3-4261-9999-3DB156F5ED97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788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8776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46EE25-DBDF-4B29-8F8D-F7F853B4332E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727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48484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D1D184-5436-4784-AE9D-3B8A32EF710B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747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23780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6EEE5C-8ADA-455F-9BB4-E8C7EE30481F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768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26984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F8C19F-33B3-4261-9999-3DB156F5ED97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788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07453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34F8EB-F61E-423B-955C-1502183D0B90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808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50406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D78FC3-5607-4ECE-B98E-77FFA270D695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829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73811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F25DD4-E5CE-460D-9429-7AA746F29AD7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849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7407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6D214-93C1-4CF7-8089-D911FA6A3487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F2FD6-237A-41B6-9623-94A9B01AF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29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6D214-93C1-4CF7-8089-D911FA6A3487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F2FD6-237A-41B6-9623-94A9B01AF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26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6D214-93C1-4CF7-8089-D911FA6A3487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F2FD6-237A-41B6-9623-94A9B01AF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283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76400"/>
            <a:ext cx="5080000" cy="4419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6400"/>
            <a:ext cx="5080000" cy="4419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13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6D214-93C1-4CF7-8089-D911FA6A3487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F2FD6-237A-41B6-9623-94A9B01AF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23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6D214-93C1-4CF7-8089-D911FA6A3487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F2FD6-237A-41B6-9623-94A9B01AF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111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6D214-93C1-4CF7-8089-D911FA6A3487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F2FD6-237A-41B6-9623-94A9B01AF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834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6D214-93C1-4CF7-8089-D911FA6A3487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F2FD6-237A-41B6-9623-94A9B01AF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202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6D214-93C1-4CF7-8089-D911FA6A3487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F2FD6-237A-41B6-9623-94A9B01AF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934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6D214-93C1-4CF7-8089-D911FA6A3487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F2FD6-237A-41B6-9623-94A9B01AF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702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6D214-93C1-4CF7-8089-D911FA6A3487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F2FD6-237A-41B6-9623-94A9B01AF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8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6D214-93C1-4CF7-8089-D911FA6A3487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F2FD6-237A-41B6-9623-94A9B01AF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380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6D214-93C1-4CF7-8089-D911FA6A3487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F2FD6-237A-41B6-9623-94A9B01AF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7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lm.nih.gov/nichsr/usestats/index.htm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courseinfo.bu.edu/courses/09sprggmsms640_a1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META-ANALYSIS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F.A.ISKAKOVA</a:t>
            </a:r>
          </a:p>
        </p:txBody>
      </p:sp>
    </p:spTree>
    <p:extLst>
      <p:ext uri="{BB962C8B-B14F-4D97-AF65-F5344CB8AC3E}">
        <p14:creationId xmlns:p14="http://schemas.microsoft.com/office/powerpoint/2010/main" val="1572478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7772400" cy="1295400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Meta-analysis: The Literature Search (cont.)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905000"/>
            <a:ext cx="7772400" cy="4191000"/>
          </a:xfrm>
        </p:spPr>
        <p:txBody>
          <a:bodyPr/>
          <a:lstStyle/>
          <a:p>
            <a:r>
              <a:rPr lang="en-US" altLang="en-US" sz="3200" dirty="0"/>
              <a:t>“The researcher should search more than just MEDLINE to ensure a comprehensive search.” </a:t>
            </a:r>
          </a:p>
          <a:p>
            <a:endParaRPr lang="en-US" altLang="en-US" dirty="0"/>
          </a:p>
          <a:p>
            <a:pPr>
              <a:buFontTx/>
              <a:buNone/>
            </a:pPr>
            <a:r>
              <a:rPr lang="en-US" altLang="en-US" sz="1200" dirty="0"/>
              <a:t>        Kevin C. Chung, MD, Patricia B. Burns, MPH, H. Myra Kim, ScD. “Clinical Perspective: A Practical Guide to Meta-Analysis.” The Journal of Hand Surgery.  Vol.31A No.10  December 2006. p. 1673</a:t>
            </a:r>
          </a:p>
        </p:txBody>
      </p:sp>
    </p:spTree>
    <p:extLst>
      <p:ext uri="{BB962C8B-B14F-4D97-AF65-F5344CB8AC3E}">
        <p14:creationId xmlns:p14="http://schemas.microsoft.com/office/powerpoint/2010/main" val="2022616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7772400" cy="1295400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Meta-analysis:The Literature Search (cont.)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905000"/>
            <a:ext cx="7772400" cy="4191000"/>
          </a:xfrm>
        </p:spPr>
        <p:txBody>
          <a:bodyPr/>
          <a:lstStyle/>
          <a:p>
            <a:r>
              <a:rPr lang="en-US" altLang="en-US"/>
              <a:t>Search for published studies in MEDLINE, EMBASE, and CINAHL.</a:t>
            </a:r>
          </a:p>
          <a:p>
            <a:r>
              <a:rPr lang="en-US" altLang="en-US"/>
              <a:t>Search for unpublished clinical trials in the Cochrane Central Register of Controlled Trials</a:t>
            </a:r>
          </a:p>
          <a:p>
            <a:pPr>
              <a:buFontTx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1098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Meta-analysis: Study Selection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“The inclusion and exclusion criteria for studies needs to be defined at the beginning, during the design stage of the meta-analysis.”</a:t>
            </a:r>
          </a:p>
          <a:p>
            <a:pPr lvl="1"/>
            <a:r>
              <a:rPr lang="en-US" altLang="en-US"/>
              <a:t>“Factors determining inclusion in the analysis are study design, population characteristics, type of treatment or exposure, and outcome measures.” </a:t>
            </a:r>
          </a:p>
          <a:p>
            <a:pPr lvl="1"/>
            <a:endParaRPr lang="en-US" altLang="en-US"/>
          </a:p>
          <a:p>
            <a:pPr lvl="1">
              <a:buFontTx/>
              <a:buNone/>
            </a:pPr>
            <a:r>
              <a:rPr lang="en-US" altLang="en-US" sz="1000"/>
              <a:t>        Kevin C. Chung, MD, Patricia B. Burns, MPH, H. Myra Kim, ScD. “Clinical Perspective: A Practical Guide to Meta-Analysis.” The Journal of Hand Surgery.  Vol.31A No.10  December 2006. p. 1673</a:t>
            </a:r>
          </a:p>
        </p:txBody>
      </p:sp>
    </p:spTree>
    <p:extLst>
      <p:ext uri="{BB962C8B-B14F-4D97-AF65-F5344CB8AC3E}">
        <p14:creationId xmlns:p14="http://schemas.microsoft.com/office/powerpoint/2010/main" val="3073141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Meta-analysis: Study Selection (cont.)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 dirty="0"/>
              <a:t>Meta-analysis needs to be documented</a:t>
            </a:r>
          </a:p>
          <a:p>
            <a:pPr lvl="1"/>
            <a:r>
              <a:rPr lang="en-US" altLang="en-US" sz="3200" dirty="0"/>
              <a:t>“One should keep track of the studies included and excluded at each step of the selection process to document the selection process.” </a:t>
            </a:r>
          </a:p>
          <a:p>
            <a:pPr lvl="1"/>
            <a:endParaRPr lang="en-US" altLang="en-US" sz="3200" dirty="0"/>
          </a:p>
          <a:p>
            <a:pPr lvl="1">
              <a:buFontTx/>
              <a:buNone/>
            </a:pPr>
            <a:r>
              <a:rPr lang="en-US" altLang="en-US" sz="1000" dirty="0"/>
              <a:t>        Kevin C. Chung, MD, Patricia B. Burns, MPH, H. Myra Kim, ScD. “Clinical Perspective: A Practical Guide to Meta-Analysis.” The Journal of Hand Surgery.  Vol.31A No.10  December 2006. p. 1673</a:t>
            </a:r>
          </a:p>
        </p:txBody>
      </p:sp>
    </p:spTree>
    <p:extLst>
      <p:ext uri="{BB962C8B-B14F-4D97-AF65-F5344CB8AC3E}">
        <p14:creationId xmlns:p14="http://schemas.microsoft.com/office/powerpoint/2010/main" val="30199679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Meta-analysis: Study Selection (cont.)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“The QUOROM guidelines for reporting a meta-analysis requests that investigators provide a flow diagram of the selection process.” </a:t>
            </a:r>
          </a:p>
          <a:p>
            <a:endParaRPr lang="en-US" altLang="en-US"/>
          </a:p>
          <a:p>
            <a:pPr>
              <a:buFontTx/>
              <a:buNone/>
            </a:pPr>
            <a:r>
              <a:rPr lang="en-US" altLang="en-US" sz="1200"/>
              <a:t>        Kevin C. Chung, MD, Patricia B. Burns, MPH, H. Myra Kim, ScD. “Clinical Perspective: A Practical Guide to Meta-Analysis.” The Journal of Hand Surgery.  Vol.31A No.10  December 2006. p. 1673</a:t>
            </a:r>
          </a:p>
        </p:txBody>
      </p:sp>
    </p:spTree>
    <p:extLst>
      <p:ext uri="{BB962C8B-B14F-4D97-AF65-F5344CB8AC3E}">
        <p14:creationId xmlns:p14="http://schemas.microsoft.com/office/powerpoint/2010/main" val="3127379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Validity of a Meta-analysis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“The validity of a meta-analysis depends on the quality of the studies included, and an assessment of quality is a necessary part of the process.” </a:t>
            </a:r>
          </a:p>
          <a:p>
            <a:endParaRPr lang="en-US" altLang="en-US"/>
          </a:p>
          <a:p>
            <a:pPr>
              <a:buFontTx/>
              <a:buNone/>
            </a:pPr>
            <a:r>
              <a:rPr lang="en-US" altLang="en-US" sz="1200"/>
              <a:t>        Kevin C. Chung, MD, Patricia B. Burns, MPH, H. Myra Kim, ScD. “Clinical Perspective: A Practical Guide to Meta-Analysis.” The Journal of Hand Surgery.  Vol.31A No.10  December 2006. p. 1674</a:t>
            </a:r>
          </a:p>
        </p:txBody>
      </p:sp>
    </p:spTree>
    <p:extLst>
      <p:ext uri="{BB962C8B-B14F-4D97-AF65-F5344CB8AC3E}">
        <p14:creationId xmlns:p14="http://schemas.microsoft.com/office/powerpoint/2010/main" val="28778628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Meta-analysis: Extracting the Data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“The type of data to be extracted from each study should be determined in the design phase and a standardized form is constructed to record the data.” </a:t>
            </a:r>
          </a:p>
          <a:p>
            <a:endParaRPr lang="en-US" altLang="en-US"/>
          </a:p>
          <a:p>
            <a:pPr>
              <a:buFontTx/>
              <a:buNone/>
            </a:pPr>
            <a:r>
              <a:rPr lang="en-US" altLang="en-US" sz="1200"/>
              <a:t>        Kevin C. Chung, MD, Patricia B. Burns, MPH, H. Myra Kim, ScD. “Clinical Perspective: A Practical Guide to Meta-Analysis.” The Journal of Hand Surgery.  Vol.31A No.10  December 2006. p. 1674</a:t>
            </a:r>
          </a:p>
        </p:txBody>
      </p:sp>
    </p:spTree>
    <p:extLst>
      <p:ext uri="{BB962C8B-B14F-4D97-AF65-F5344CB8AC3E}">
        <p14:creationId xmlns:p14="http://schemas.microsoft.com/office/powerpoint/2010/main" val="2146377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Meta-analysis: Data 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What are the examples of data commonly extracted?</a:t>
            </a:r>
          </a:p>
          <a:p>
            <a:pPr lvl="1"/>
            <a:r>
              <a:rPr lang="en-US" altLang="en-US"/>
              <a:t>Study design, descriptions of study groups, diagnostic information, treatments, length of follow-up evaluation, and outcome measures.</a:t>
            </a:r>
          </a:p>
        </p:txBody>
      </p:sp>
    </p:spTree>
    <p:extLst>
      <p:ext uri="{BB962C8B-B14F-4D97-AF65-F5344CB8AC3E}">
        <p14:creationId xmlns:p14="http://schemas.microsoft.com/office/powerpoint/2010/main" val="35253676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Meta-analysis: Data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“The difficulty with data extraction is that studies often use different outcome metrics, which make combining the data awkward. The data should be converted to a uniform metric for pooling.” </a:t>
            </a:r>
          </a:p>
          <a:p>
            <a:endParaRPr lang="en-US" altLang="en-US"/>
          </a:p>
          <a:p>
            <a:pPr>
              <a:buFontTx/>
              <a:buNone/>
            </a:pPr>
            <a:r>
              <a:rPr lang="en-US" altLang="en-US" sz="1200"/>
              <a:t>        Kevin C. Chung, MD, Patricia B. Burns, MPH, H. Myra Kim, ScD. “Clinical Perspective: A Practical Guide to Meta-Analysis.” The Journal of Hand Surgery.  Vol.31A No.10  December 2006. p. 1674</a:t>
            </a:r>
          </a:p>
        </p:txBody>
      </p:sp>
    </p:spTree>
    <p:extLst>
      <p:ext uri="{BB962C8B-B14F-4D97-AF65-F5344CB8AC3E}">
        <p14:creationId xmlns:p14="http://schemas.microsoft.com/office/powerpoint/2010/main" val="4814189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Meta-analysis: Analyzing the Data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There are 2 statistical models used in a meta-analysis: </a:t>
            </a:r>
          </a:p>
          <a:p>
            <a:pPr lvl="1"/>
            <a:r>
              <a:rPr lang="en-US" altLang="en-US"/>
              <a:t>Fixed effects</a:t>
            </a:r>
          </a:p>
          <a:p>
            <a:pPr lvl="1"/>
            <a:r>
              <a:rPr lang="en-US" altLang="en-US"/>
              <a:t>Random effects</a:t>
            </a:r>
          </a:p>
        </p:txBody>
      </p:sp>
    </p:spTree>
    <p:extLst>
      <p:ext uri="{BB962C8B-B14F-4D97-AF65-F5344CB8AC3E}">
        <p14:creationId xmlns:p14="http://schemas.microsoft.com/office/powerpoint/2010/main" val="168724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800" b="1" dirty="0"/>
              <a:t>Meta-Analysis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4000" dirty="0"/>
              <a:t>“Meta-analysis is a statistical technique for combining the results of independent, but similar, studies to obtain an overall estimate of treatment effect.”</a:t>
            </a:r>
          </a:p>
          <a:p>
            <a:endParaRPr lang="en-US" altLang="en-US" sz="4000" dirty="0"/>
          </a:p>
          <a:p>
            <a:endParaRPr lang="en-US" altLang="en-US" sz="1200" dirty="0"/>
          </a:p>
          <a:p>
            <a:pPr>
              <a:buFontTx/>
              <a:buNone/>
            </a:pPr>
            <a:r>
              <a:rPr lang="en-US" altLang="en-US" sz="1200" dirty="0"/>
              <a:t>        </a:t>
            </a:r>
            <a:r>
              <a:rPr lang="en-US" altLang="en-US" sz="1200" dirty="0" err="1"/>
              <a:t>Margaliot</a:t>
            </a:r>
            <a:r>
              <a:rPr lang="en-US" altLang="en-US" sz="1200" dirty="0"/>
              <a:t>, </a:t>
            </a:r>
            <a:r>
              <a:rPr lang="en-US" altLang="en-US" sz="1200" dirty="0" err="1"/>
              <a:t>Zvi</a:t>
            </a:r>
            <a:r>
              <a:rPr lang="en-US" altLang="en-US" sz="1200" dirty="0"/>
              <a:t>, Kevin C. Chung. “Systematic Reviews: A Primer for Plastic Surgery Research.” PRS Journal. 120/7 (2007) p.1840</a:t>
            </a:r>
          </a:p>
        </p:txBody>
      </p:sp>
    </p:spTree>
    <p:extLst>
      <p:ext uri="{BB962C8B-B14F-4D97-AF65-F5344CB8AC3E}">
        <p14:creationId xmlns:p14="http://schemas.microsoft.com/office/powerpoint/2010/main" val="28092439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Fixed Effects Model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“The fixed-effects model assumes that the true effect of treatment is the same for every study.” </a:t>
            </a:r>
          </a:p>
          <a:p>
            <a:endParaRPr lang="en-US" altLang="en-US"/>
          </a:p>
          <a:p>
            <a:pPr>
              <a:buFontTx/>
              <a:buNone/>
            </a:pPr>
            <a:r>
              <a:rPr lang="en-US" altLang="en-US" sz="1200"/>
              <a:t>        Kevin C. Chung, MD, Patricia B. Burns, MPH, H. Myra Kim, ScD. “Clinical Perspective: A Practical Guide to Meta-Analysis.” The Journal of Hand Surgery.  Vol.31A No.10  December 2006. p. 1675</a:t>
            </a:r>
          </a:p>
        </p:txBody>
      </p:sp>
    </p:spTree>
    <p:extLst>
      <p:ext uri="{BB962C8B-B14F-4D97-AF65-F5344CB8AC3E}">
        <p14:creationId xmlns:p14="http://schemas.microsoft.com/office/powerpoint/2010/main" val="1579909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Random Effects Model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828800"/>
            <a:ext cx="7772400" cy="4267200"/>
          </a:xfrm>
        </p:spPr>
        <p:txBody>
          <a:bodyPr/>
          <a:lstStyle/>
          <a:p>
            <a:r>
              <a:rPr lang="en-US" altLang="en-US"/>
              <a:t>“The random effects model assumes that the true effect estimate for each study vary.”</a:t>
            </a:r>
          </a:p>
          <a:p>
            <a:endParaRPr lang="en-US" altLang="en-US"/>
          </a:p>
          <a:p>
            <a:pPr>
              <a:buFontTx/>
              <a:buNone/>
            </a:pPr>
            <a:r>
              <a:rPr lang="en-US" altLang="en-US" sz="1200"/>
              <a:t>        Kevin C. Chung, MD, Patricia B. Burns, MPH, H. Myra Kim, ScD. “Clinical Perspective: A Practical Guide to Meta-Analysis.” The Journal of Hand Surgery.  Vol.31A No.10  December 2006. p. 1672</a:t>
            </a:r>
          </a:p>
        </p:txBody>
      </p:sp>
    </p:spTree>
    <p:extLst>
      <p:ext uri="{BB962C8B-B14F-4D97-AF65-F5344CB8AC3E}">
        <p14:creationId xmlns:p14="http://schemas.microsoft.com/office/powerpoint/2010/main" val="31386764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7772400" cy="1524000"/>
          </a:xfrm>
        </p:spPr>
        <p:txBody>
          <a:bodyPr/>
          <a:lstStyle/>
          <a:p>
            <a:r>
              <a:rPr lang="en-US" altLang="en-US"/>
              <a:t>Meta-analysis: Reporting the Results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2209800"/>
            <a:ext cx="7772400" cy="3886200"/>
          </a:xfrm>
        </p:spPr>
        <p:txBody>
          <a:bodyPr/>
          <a:lstStyle/>
          <a:p>
            <a:r>
              <a:rPr lang="en-US" altLang="en-US"/>
              <a:t>A meta-analysis should include:</a:t>
            </a:r>
          </a:p>
          <a:p>
            <a:pPr lvl="1"/>
            <a:r>
              <a:rPr lang="en-US" altLang="en-US"/>
              <a:t>A title, abstract, an introduction</a:t>
            </a:r>
          </a:p>
          <a:p>
            <a:pPr lvl="1"/>
            <a:r>
              <a:rPr lang="en-US" altLang="en-US"/>
              <a:t>Methods, results, and discussion sections</a:t>
            </a:r>
          </a:p>
          <a:p>
            <a:pPr lvl="1">
              <a:buFontTx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98193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Introduction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“The introduction should indicate the clinical question of interest, the hypothesis being tested, the types of treatment or exposure being studied, the study designs to be included, and a description of the study population.” </a:t>
            </a:r>
          </a:p>
          <a:p>
            <a:endParaRPr lang="en-US" altLang="en-US"/>
          </a:p>
          <a:p>
            <a:pPr>
              <a:buFontTx/>
              <a:buNone/>
            </a:pPr>
            <a:r>
              <a:rPr lang="en-US" altLang="en-US" sz="1200"/>
              <a:t>        Kevin C. Chung, MD, Patricia B. Burns, MPH, H. Myra Kim, ScD. “Clinical Perspective: A Practical Guide to Meta-Analysis.” The Journal of Hand Surgery.  Vol.31A No.10  December 2006. p. 1675</a:t>
            </a:r>
          </a:p>
        </p:txBody>
      </p:sp>
    </p:spTree>
    <p:extLst>
      <p:ext uri="{BB962C8B-B14F-4D97-AF65-F5344CB8AC3E}">
        <p14:creationId xmlns:p14="http://schemas.microsoft.com/office/powerpoint/2010/main" val="6923076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Methods Section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“The methods section should </a:t>
            </a:r>
          </a:p>
          <a:p>
            <a:pPr lvl="1"/>
            <a:r>
              <a:rPr lang="en-US" altLang="en-US"/>
              <a:t>describe the literature search, specifically the databases used, and if the search was restricted in any way.</a:t>
            </a:r>
          </a:p>
          <a:p>
            <a:pPr lvl="1"/>
            <a:r>
              <a:rPr lang="en-US" altLang="en-US"/>
              <a:t>The selection process for articles, quality assessment, methods of data abstraction, and synthesis.” </a:t>
            </a:r>
          </a:p>
          <a:p>
            <a:pPr lvl="1"/>
            <a:endParaRPr lang="en-US" altLang="en-US"/>
          </a:p>
          <a:p>
            <a:pPr lvl="1">
              <a:buFontTx/>
              <a:buNone/>
            </a:pPr>
            <a:r>
              <a:rPr lang="en-US" altLang="en-US" sz="1000"/>
              <a:t>        Kevin C. Chung, MD, Patricia B. Burns, MPH, H. Myra Kim, ScD. “Clinical Perspective: A Practical Guide to Meta-Analysis.” The Journal of Hand Surgery.  Vol.31A No.10  December 2006. p. 1675</a:t>
            </a:r>
          </a:p>
        </p:txBody>
      </p:sp>
    </p:spTree>
    <p:extLst>
      <p:ext uri="{BB962C8B-B14F-4D97-AF65-F5344CB8AC3E}">
        <p14:creationId xmlns:p14="http://schemas.microsoft.com/office/powerpoint/2010/main" val="18757070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Results Section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828800"/>
            <a:ext cx="77724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The results section should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Include a flow chart of studies included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A figure displaying the results from each individual study (forest plot), results of heterogeneity testing, overall summary statistic, and results of a sensitivity analysis and meta-regression, if performed.  </a:t>
            </a:r>
          </a:p>
          <a:p>
            <a:pPr lvl="1">
              <a:lnSpc>
                <a:spcPct val="90000"/>
              </a:lnSpc>
            </a:pPr>
            <a:endParaRPr lang="en-US" altLang="en-US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000"/>
              <a:t>        Kevin C. Chung, MD, Patricia B. Burns, MPH, H. Myra Kim, ScD. “Clinical Perspective: A Practical Guide to Meta-Analysis.” The Journal of Hand Surgery.  Vol.31A No.10  December 2006. p. 1675</a:t>
            </a:r>
          </a:p>
        </p:txBody>
      </p:sp>
    </p:spTree>
    <p:extLst>
      <p:ext uri="{BB962C8B-B14F-4D97-AF65-F5344CB8AC3E}">
        <p14:creationId xmlns:p14="http://schemas.microsoft.com/office/powerpoint/2010/main" val="37270118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Forest Plot</a:t>
            </a:r>
          </a:p>
        </p:txBody>
      </p:sp>
      <p:pic>
        <p:nvPicPr>
          <p:cNvPr id="116739" name="Picture 3" descr="ForestPlot01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0" y="1676400"/>
            <a:ext cx="6096000" cy="4013200"/>
          </a:xfrm>
        </p:spPr>
      </p:pic>
    </p:spTree>
    <p:extLst>
      <p:ext uri="{BB962C8B-B14F-4D97-AF65-F5344CB8AC3E}">
        <p14:creationId xmlns:p14="http://schemas.microsoft.com/office/powerpoint/2010/main" val="36444442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Funnel Plot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743200" y="1676400"/>
            <a:ext cx="6553200" cy="16002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2000"/>
              <a:t>“A funnel plot is used as a way to assess publication bias in meta-analysis.” 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altLang="en-US" sz="900"/>
              <a:t>          Kevin C. Chung, MD, Patricia B. Burns, MPH, H. Myra Kim, ScD. “Clinical Perspective: A Practical Guide to Meta-Analysis.” The Journal of Hand Surgery.  Vol.31A No.10  December 2006. p. 1676</a:t>
            </a:r>
            <a:endParaRPr lang="en-US" altLang="en-US" sz="2000"/>
          </a:p>
          <a:p>
            <a:pPr>
              <a:buFontTx/>
              <a:buNone/>
            </a:pPr>
            <a:endParaRPr lang="en-US" altLang="en-US" sz="2000"/>
          </a:p>
        </p:txBody>
      </p:sp>
      <p:pic>
        <p:nvPicPr>
          <p:cNvPr id="118788" name="Picture 4" descr="Funnel_plot_large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00400" y="2971800"/>
            <a:ext cx="5715000" cy="2465388"/>
          </a:xfrm>
        </p:spPr>
      </p:pic>
    </p:spTree>
    <p:extLst>
      <p:ext uri="{BB962C8B-B14F-4D97-AF65-F5344CB8AC3E}">
        <p14:creationId xmlns:p14="http://schemas.microsoft.com/office/powerpoint/2010/main" val="27149280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Recommended Resources: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295400"/>
            <a:ext cx="7772400" cy="457200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altLang="en-US" sz="1600">
                <a:latin typeface="Times New Roman" panose="02020603050405020304" pitchFamily="18" charset="0"/>
              </a:rPr>
              <a:t>“Reading Medical Articles,” in Statistics in Medicine. Robert H. Riffenburgh. 2nd edition. Boston: Academic Press, 2006.</a:t>
            </a:r>
          </a:p>
          <a:p>
            <a:pPr>
              <a:lnSpc>
                <a:spcPct val="150000"/>
              </a:lnSpc>
            </a:pPr>
            <a:r>
              <a:rPr lang="en-US" altLang="en-US" sz="1600">
                <a:latin typeface="Times New Roman" panose="02020603050405020304" pitchFamily="18" charset="0"/>
              </a:rPr>
              <a:t>Meta-analysis: New Developments and Applications in Medical and Social Sciences. Ralph Schulze, Heinz Holling, Dankmar Bohning (eds.) Toronto: Hogrefe &amp; Huber Publishers, 2003.</a:t>
            </a:r>
          </a:p>
          <a:p>
            <a:pPr>
              <a:lnSpc>
                <a:spcPct val="150000"/>
              </a:lnSpc>
            </a:pPr>
            <a:r>
              <a:rPr lang="en-US" altLang="en-US" sz="1600">
                <a:latin typeface="Times New Roman" panose="02020603050405020304" pitchFamily="18" charset="0"/>
              </a:rPr>
              <a:t>“</a:t>
            </a:r>
            <a:r>
              <a:rPr lang="en-US" altLang="en-US" sz="1600">
                <a:latin typeface="Times New Roman" panose="02020603050405020304" pitchFamily="18" charset="0"/>
                <a:hlinkClick r:id="rId3"/>
              </a:rPr>
              <a:t>Finding and Using Health Statistics</a:t>
            </a:r>
            <a:r>
              <a:rPr lang="en-US" altLang="en-US" sz="1600">
                <a:latin typeface="Times New Roman" panose="02020603050405020304" pitchFamily="18" charset="0"/>
              </a:rPr>
              <a:t>” - an online course offered by the National Library of Medicine </a:t>
            </a:r>
          </a:p>
          <a:p>
            <a:pPr>
              <a:lnSpc>
                <a:spcPct val="150000"/>
              </a:lnSpc>
            </a:pPr>
            <a:r>
              <a:rPr lang="en-US" altLang="en-US" sz="1600">
                <a:latin typeface="Times New Roman" panose="02020603050405020304" pitchFamily="18" charset="0"/>
              </a:rPr>
              <a:t>Margaliot, Zvi, Kevin C. Chung. Systematic Reviews: A Primer for Plastic Surgery Research. PRS Journal. 120/7 2007 .</a:t>
            </a:r>
          </a:p>
          <a:p>
            <a:pPr>
              <a:lnSpc>
                <a:spcPct val="150000"/>
              </a:lnSpc>
            </a:pPr>
            <a:r>
              <a:rPr lang="en-US" altLang="en-US" sz="1600">
                <a:latin typeface="Times New Roman" panose="02020603050405020304" pitchFamily="18" charset="0"/>
              </a:rPr>
              <a:t>Kevin C. Chung, MD, Patricia B. Burns, MPH, H. Myra Kim, ScD. “Clinical Perspective: A Practical Guide to Meta-Analysis.” The Journal of Hand Surgery.  vol. 31A no.10  December 2006.</a:t>
            </a:r>
            <a:r>
              <a:rPr lang="en-US" altLang="en-US" sz="140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19385911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Questions?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400" dirty="0">
                <a:hlinkClick r:id="rId2"/>
              </a:rPr>
              <a:t>http://courseinfo.bu.edu/courses/09sprggmsms640_a1/</a:t>
            </a:r>
            <a:endParaRPr lang="en-US" altLang="en-US" dirty="0"/>
          </a:p>
          <a:p>
            <a:pPr>
              <a:buFontTx/>
              <a:buNone/>
            </a:pPr>
            <a:endParaRPr lang="en-US" altLang="en-US" dirty="0"/>
          </a:p>
          <a:p>
            <a:pPr>
              <a:buFontTx/>
              <a:buNone/>
            </a:pPr>
            <a:endParaRPr lang="en-US" altLang="en-US" dirty="0"/>
          </a:p>
          <a:p>
            <a:pPr>
              <a:buFontTx/>
              <a:buNone/>
            </a:pPr>
            <a:endParaRPr lang="en-US" altLang="en-US" dirty="0"/>
          </a:p>
          <a:p>
            <a:pPr algn="ctr">
              <a:buFontTx/>
              <a:buNone/>
            </a:pPr>
            <a:r>
              <a:rPr lang="en-US" altLang="en-US" dirty="0"/>
              <a:t>Thank you!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04335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Meta-Analysis (cont.)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“</a:t>
            </a:r>
            <a:r>
              <a:rPr lang="en-US" altLang="en-US" sz="3600" dirty="0"/>
              <a:t>While all meta-analyses are based on systematic review of literature, not all systematic reviews necessarily include meta-analysis.” </a:t>
            </a:r>
          </a:p>
          <a:p>
            <a:endParaRPr lang="en-US" altLang="en-US" sz="3600" dirty="0"/>
          </a:p>
          <a:p>
            <a:pPr>
              <a:buFontTx/>
              <a:buNone/>
            </a:pPr>
            <a:r>
              <a:rPr lang="en-US" altLang="en-US" sz="1200" dirty="0"/>
              <a:t>        </a:t>
            </a:r>
            <a:r>
              <a:rPr lang="en-US" altLang="en-US" sz="1200" dirty="0" err="1"/>
              <a:t>Margaliot</a:t>
            </a:r>
            <a:r>
              <a:rPr lang="en-US" altLang="en-US" sz="1200" dirty="0"/>
              <a:t>, </a:t>
            </a:r>
            <a:r>
              <a:rPr lang="en-US" altLang="en-US" sz="1200" dirty="0" err="1"/>
              <a:t>Zvi</a:t>
            </a:r>
            <a:r>
              <a:rPr lang="en-US" altLang="en-US" sz="1200" dirty="0"/>
              <a:t>, Kevin C. Chung. “Systematic Reviews: A Primer for Plastic Surgery Research.” PRS Journal. 120/7 (2007) p.1840</a:t>
            </a:r>
          </a:p>
        </p:txBody>
      </p:sp>
    </p:spTree>
    <p:extLst>
      <p:ext uri="{BB962C8B-B14F-4D97-AF65-F5344CB8AC3E}">
        <p14:creationId xmlns:p14="http://schemas.microsoft.com/office/powerpoint/2010/main" val="5420245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1EE1A-E907-4AB7-A3D9-86C1627DB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938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 work of class 12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en-US" dirty="0"/>
              <a:t>1. Find a scientific paper on Meta-analysis in field of your interest, read, understand and answer questions:</a:t>
            </a:r>
          </a:p>
          <a:p>
            <a:r>
              <a:rPr lang="en-US" altLang="en-US" dirty="0"/>
              <a:t>Topic of the article.</a:t>
            </a:r>
          </a:p>
          <a:p>
            <a:r>
              <a:rPr lang="en-US" altLang="en-US" dirty="0"/>
              <a:t>Authors</a:t>
            </a:r>
          </a:p>
          <a:p>
            <a:r>
              <a:rPr lang="en-US" altLang="en-US" dirty="0"/>
              <a:t>Define the Research Question</a:t>
            </a:r>
          </a:p>
          <a:p>
            <a:r>
              <a:rPr lang="en-US" altLang="en-US" dirty="0" err="1"/>
              <a:t>iterature</a:t>
            </a:r>
            <a:r>
              <a:rPr lang="en-US" altLang="en-US" dirty="0"/>
              <a:t> search</a:t>
            </a:r>
          </a:p>
          <a:p>
            <a:r>
              <a:rPr lang="en-US" altLang="en-US" dirty="0"/>
              <a:t>Select the studies</a:t>
            </a:r>
          </a:p>
          <a:p>
            <a:r>
              <a:rPr lang="en-US" altLang="en-US" dirty="0"/>
              <a:t>Extract the data</a:t>
            </a:r>
          </a:p>
          <a:p>
            <a:r>
              <a:rPr lang="en-US" altLang="en-US" dirty="0"/>
              <a:t>Analyze the data</a:t>
            </a:r>
          </a:p>
          <a:p>
            <a:r>
              <a:rPr lang="en-US" altLang="en-US" dirty="0"/>
              <a:t>Report the results </a:t>
            </a:r>
          </a:p>
        </p:txBody>
      </p:sp>
    </p:spTree>
    <p:extLst>
      <p:ext uri="{BB962C8B-B14F-4D97-AF65-F5344CB8AC3E}">
        <p14:creationId xmlns:p14="http://schemas.microsoft.com/office/powerpoint/2010/main" val="3235620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Meta-Analysis	(cont.)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200" dirty="0"/>
              <a:t>“If a meta-analysis is to be included in a systematic review, an experienced statistician or an epidemiologist should be consulted during all phases of the study.”</a:t>
            </a:r>
          </a:p>
          <a:p>
            <a:endParaRPr lang="en-US" altLang="en-US" sz="3200" dirty="0"/>
          </a:p>
          <a:p>
            <a:pPr>
              <a:buFontTx/>
              <a:buNone/>
            </a:pPr>
            <a:r>
              <a:rPr lang="en-US" altLang="en-US" sz="3200" dirty="0"/>
              <a:t>        </a:t>
            </a:r>
            <a:r>
              <a:rPr lang="en-US" altLang="en-US" sz="3200" dirty="0" err="1"/>
              <a:t>Margaliot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Zvi</a:t>
            </a:r>
            <a:r>
              <a:rPr lang="en-US" altLang="en-US" sz="3200" dirty="0"/>
              <a:t>, Kevin C. Chung. “Systematic Reviews: A Primer for </a:t>
            </a:r>
            <a:r>
              <a:rPr lang="en-US" altLang="en-US" sz="1200" dirty="0"/>
              <a:t>Plastic Surgery Research.” PRS Journal. 120/7 (2007) p.1840</a:t>
            </a:r>
          </a:p>
        </p:txBody>
      </p:sp>
    </p:spTree>
    <p:extLst>
      <p:ext uri="{BB962C8B-B14F-4D97-AF65-F5344CB8AC3E}">
        <p14:creationId xmlns:p14="http://schemas.microsoft.com/office/powerpoint/2010/main" val="3142244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Meta-analysis (cont.)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200" dirty="0"/>
              <a:t>“Protocols for the reporting of meta-analysis results were developed for RCTs (Quality of Reports of Meta-analysis [QUOROM] and Observational Studies in Epidemiology [MOOSE].” </a:t>
            </a:r>
          </a:p>
          <a:p>
            <a:endParaRPr lang="en-US" altLang="en-US" sz="3200" dirty="0"/>
          </a:p>
          <a:p>
            <a:pPr>
              <a:buFontTx/>
              <a:buNone/>
            </a:pPr>
            <a:r>
              <a:rPr lang="en-US" altLang="en-US" sz="1200" dirty="0"/>
              <a:t>        Kevin C. Chung, MD, Patricia B. Burns, MPH, H. Myra Kim, ScD. “Clinical Perspective: A Practical Guide to Meta-Analysis.” The Journal of Hand Surgery.  Vol.31A No.10  December 2006. p. 1672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158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Protocols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200" dirty="0"/>
              <a:t>The purpose of QUOROM and MOOSE guidelines is to provide proper procedures for conducting a meta-analysis and to standardize the methods of reporting a meta-analysis</a:t>
            </a:r>
            <a:r>
              <a:rPr lang="en-US" altLang="en-US" dirty="0"/>
              <a:t>.</a:t>
            </a:r>
          </a:p>
          <a:p>
            <a:endParaRPr lang="en-US" altLang="en-US" dirty="0"/>
          </a:p>
          <a:p>
            <a:pPr>
              <a:buFontTx/>
              <a:buNone/>
            </a:pPr>
            <a:r>
              <a:rPr lang="en-US" altLang="en-US" sz="1200" dirty="0"/>
              <a:t>        Kevin C. Chung, MD, Patricia B. Burns, MPH, H. Myra Kim, ScD. “Clinical Perspective: A Practical Guide to Meta-Analysis.” The Journal of Hand Surgery.  Vol.31A No.10  December 2006. p. 1672</a:t>
            </a:r>
          </a:p>
        </p:txBody>
      </p:sp>
    </p:spTree>
    <p:extLst>
      <p:ext uri="{BB962C8B-B14F-4D97-AF65-F5344CB8AC3E}">
        <p14:creationId xmlns:p14="http://schemas.microsoft.com/office/powerpoint/2010/main" val="2878309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Steps of Meta-analysis 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Define the Research Question</a:t>
            </a:r>
          </a:p>
          <a:p>
            <a:r>
              <a:rPr lang="en-US" altLang="en-US"/>
              <a:t>Perform the literature search</a:t>
            </a:r>
          </a:p>
          <a:p>
            <a:r>
              <a:rPr lang="en-US" altLang="en-US"/>
              <a:t>Select the studies</a:t>
            </a:r>
          </a:p>
          <a:p>
            <a:r>
              <a:rPr lang="en-US" altLang="en-US"/>
              <a:t>Extract the data</a:t>
            </a:r>
          </a:p>
          <a:p>
            <a:r>
              <a:rPr lang="en-US" altLang="en-US"/>
              <a:t>Analyze the data</a:t>
            </a:r>
          </a:p>
          <a:p>
            <a:r>
              <a:rPr lang="en-US" altLang="en-US"/>
              <a:t>Report the results </a:t>
            </a:r>
          </a:p>
        </p:txBody>
      </p:sp>
    </p:spTree>
    <p:extLst>
      <p:ext uri="{BB962C8B-B14F-4D97-AF65-F5344CB8AC3E}">
        <p14:creationId xmlns:p14="http://schemas.microsoft.com/office/powerpoint/2010/main" val="731138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Meta-analysis: The Research Question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200" dirty="0"/>
              <a:t>“Common questions addressed in meta-analysis are whether one treatment is more effective than another or if exposure to a certain agent will result in disease.”</a:t>
            </a:r>
          </a:p>
          <a:p>
            <a:endParaRPr lang="en-US" altLang="en-US" dirty="0"/>
          </a:p>
          <a:p>
            <a:pPr>
              <a:buFontTx/>
              <a:buNone/>
            </a:pPr>
            <a:r>
              <a:rPr lang="en-US" altLang="en-US" sz="1200" dirty="0"/>
              <a:t>        Kevin C. Chung, MD, Patricia B. Burns, MPH, H. Myra Kim, ScD. “Clinical Perspective: A Practical Guide to Meta-Analysis.” The Journal of Hand Surgery.  Vol.31A No.10  December 2006. p. 1672</a:t>
            </a:r>
          </a:p>
        </p:txBody>
      </p:sp>
    </p:spTree>
    <p:extLst>
      <p:ext uri="{BB962C8B-B14F-4D97-AF65-F5344CB8AC3E}">
        <p14:creationId xmlns:p14="http://schemas.microsoft.com/office/powerpoint/2010/main" val="1846321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Meta-analysis: Performing the Literature Search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2060576"/>
            <a:ext cx="7772400" cy="4035425"/>
          </a:xfrm>
        </p:spPr>
        <p:txBody>
          <a:bodyPr/>
          <a:lstStyle/>
          <a:p>
            <a:r>
              <a:rPr lang="en-US" altLang="en-US" dirty="0"/>
              <a:t>“</a:t>
            </a:r>
            <a:r>
              <a:rPr lang="en-US" altLang="en-US" sz="3200" dirty="0"/>
              <a:t>The literature search is a critical step in the meta-analysis and often the most difficult part.” </a:t>
            </a:r>
          </a:p>
          <a:p>
            <a:endParaRPr lang="en-US" altLang="en-US" sz="3200" dirty="0"/>
          </a:p>
          <a:p>
            <a:pPr>
              <a:buFontTx/>
              <a:buNone/>
            </a:pPr>
            <a:r>
              <a:rPr lang="en-US" altLang="en-US" sz="1200" dirty="0"/>
              <a:t>        Kevin C. Chung, MD, Patricia B. Burns, MPH, H. Myra Kim, ScD. “Clinical Perspective: A Practical Guide to Meta-Analysis.” The Journal of Hand Surgery.  Vol.31A No.10  December 2006. p. 1672</a:t>
            </a:r>
          </a:p>
        </p:txBody>
      </p:sp>
    </p:spTree>
    <p:extLst>
      <p:ext uri="{BB962C8B-B14F-4D97-AF65-F5344CB8AC3E}">
        <p14:creationId xmlns:p14="http://schemas.microsoft.com/office/powerpoint/2010/main" val="1388330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1970</Words>
  <Application>Microsoft Office PowerPoint</Application>
  <PresentationFormat>Widescreen</PresentationFormat>
  <Paragraphs>160</Paragraphs>
  <Slides>31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Office Theme</vt:lpstr>
      <vt:lpstr>META-ANALYSIS</vt:lpstr>
      <vt:lpstr>Meta-Analysis</vt:lpstr>
      <vt:lpstr>Meta-Analysis (cont.)</vt:lpstr>
      <vt:lpstr>Meta-Analysis (cont.)</vt:lpstr>
      <vt:lpstr>Meta-analysis (cont.)</vt:lpstr>
      <vt:lpstr>Protocols</vt:lpstr>
      <vt:lpstr>Steps of Meta-analysis </vt:lpstr>
      <vt:lpstr>Meta-analysis: The Research Question</vt:lpstr>
      <vt:lpstr>Meta-analysis: Performing the Literature Search</vt:lpstr>
      <vt:lpstr>Meta-analysis: The Literature Search (cont.)</vt:lpstr>
      <vt:lpstr>Meta-analysis:The Literature Search (cont.)</vt:lpstr>
      <vt:lpstr>Meta-analysis: Study Selection</vt:lpstr>
      <vt:lpstr>Meta-analysis: Study Selection (cont.)</vt:lpstr>
      <vt:lpstr>Meta-analysis: Study Selection (cont.)</vt:lpstr>
      <vt:lpstr>The Validity of a Meta-analysis</vt:lpstr>
      <vt:lpstr>Meta-analysis: Extracting the Data</vt:lpstr>
      <vt:lpstr>Meta-analysis: Data </vt:lpstr>
      <vt:lpstr>Meta-analysis: Data</vt:lpstr>
      <vt:lpstr>Meta-analysis: Analyzing the Data</vt:lpstr>
      <vt:lpstr>The Fixed Effects Model</vt:lpstr>
      <vt:lpstr>The Random Effects Model</vt:lpstr>
      <vt:lpstr>Meta-analysis: Reporting the Results</vt:lpstr>
      <vt:lpstr>The Introduction</vt:lpstr>
      <vt:lpstr>The Methods Section</vt:lpstr>
      <vt:lpstr>The Results Section</vt:lpstr>
      <vt:lpstr>A Forest Plot</vt:lpstr>
      <vt:lpstr>A Funnel Plot</vt:lpstr>
      <vt:lpstr>Recommended Resources:</vt:lpstr>
      <vt:lpstr>Questions?</vt:lpstr>
      <vt:lpstr>PowerPoint Presentation</vt:lpstr>
      <vt:lpstr>Home work of class 12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META-ANALYSIS</dc:title>
  <dc:creator>Farida Iskakova</dc:creator>
  <cp:lastModifiedBy>Farida</cp:lastModifiedBy>
  <cp:revision>4</cp:revision>
  <dcterms:created xsi:type="dcterms:W3CDTF">2020-01-06T04:07:07Z</dcterms:created>
  <dcterms:modified xsi:type="dcterms:W3CDTF">2020-03-30T08:20:58Z</dcterms:modified>
</cp:coreProperties>
</file>